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0" r:id="rId2"/>
    <p:sldId id="307" r:id="rId3"/>
    <p:sldId id="258" r:id="rId4"/>
    <p:sldId id="259" r:id="rId5"/>
    <p:sldId id="261" r:id="rId6"/>
    <p:sldId id="260" r:id="rId7"/>
    <p:sldId id="262" r:id="rId8"/>
    <p:sldId id="263" r:id="rId9"/>
    <p:sldId id="292" r:id="rId10"/>
    <p:sldId id="264" r:id="rId11"/>
    <p:sldId id="265" r:id="rId12"/>
    <p:sldId id="293" r:id="rId13"/>
    <p:sldId id="266" r:id="rId14"/>
    <p:sldId id="294" r:id="rId15"/>
    <p:sldId id="267" r:id="rId16"/>
    <p:sldId id="268" r:id="rId17"/>
    <p:sldId id="295" r:id="rId18"/>
    <p:sldId id="269" r:id="rId19"/>
    <p:sldId id="296" r:id="rId20"/>
    <p:sldId id="270" r:id="rId21"/>
    <p:sldId id="271" r:id="rId22"/>
    <p:sldId id="308" r:id="rId23"/>
    <p:sldId id="297" r:id="rId24"/>
    <p:sldId id="272" r:id="rId25"/>
    <p:sldId id="309" r:id="rId26"/>
    <p:sldId id="273" r:id="rId27"/>
    <p:sldId id="298" r:id="rId28"/>
    <p:sldId id="274" r:id="rId29"/>
    <p:sldId id="275" r:id="rId30"/>
    <p:sldId id="276" r:id="rId31"/>
    <p:sldId id="277" r:id="rId32"/>
    <p:sldId id="278" r:id="rId33"/>
    <p:sldId id="299" r:id="rId34"/>
    <p:sldId id="279" r:id="rId35"/>
    <p:sldId id="280" r:id="rId36"/>
    <p:sldId id="300" r:id="rId37"/>
    <p:sldId id="281" r:id="rId38"/>
    <p:sldId id="301" r:id="rId39"/>
    <p:sldId id="282" r:id="rId40"/>
    <p:sldId id="302" r:id="rId41"/>
    <p:sldId id="283" r:id="rId42"/>
    <p:sldId id="284" r:id="rId43"/>
    <p:sldId id="285" r:id="rId44"/>
    <p:sldId id="286" r:id="rId45"/>
    <p:sldId id="287" r:id="rId46"/>
    <p:sldId id="303" r:id="rId47"/>
    <p:sldId id="288" r:id="rId48"/>
    <p:sldId id="304" r:id="rId49"/>
    <p:sldId id="289" r:id="rId50"/>
    <p:sldId id="311" r:id="rId51"/>
    <p:sldId id="312" r:id="rId52"/>
    <p:sldId id="313" r:id="rId53"/>
    <p:sldId id="314" r:id="rId54"/>
    <p:sldId id="315" r:id="rId55"/>
    <p:sldId id="29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2B15461-AEBC-054E-A937-0B5AE67F2C1B}">
          <p14:sldIdLst>
            <p14:sldId id="310"/>
            <p14:sldId id="307"/>
            <p14:sldId id="258"/>
            <p14:sldId id="259"/>
            <p14:sldId id="261"/>
            <p14:sldId id="260"/>
            <p14:sldId id="262"/>
            <p14:sldId id="263"/>
            <p14:sldId id="292"/>
            <p14:sldId id="264"/>
            <p14:sldId id="265"/>
            <p14:sldId id="293"/>
            <p14:sldId id="266"/>
            <p14:sldId id="294"/>
            <p14:sldId id="267"/>
            <p14:sldId id="268"/>
            <p14:sldId id="295"/>
            <p14:sldId id="269"/>
            <p14:sldId id="296"/>
            <p14:sldId id="270"/>
            <p14:sldId id="271"/>
            <p14:sldId id="308"/>
            <p14:sldId id="297"/>
            <p14:sldId id="272"/>
            <p14:sldId id="309"/>
            <p14:sldId id="273"/>
            <p14:sldId id="298"/>
            <p14:sldId id="274"/>
            <p14:sldId id="275"/>
            <p14:sldId id="276"/>
            <p14:sldId id="277"/>
            <p14:sldId id="278"/>
            <p14:sldId id="299"/>
            <p14:sldId id="279"/>
            <p14:sldId id="280"/>
            <p14:sldId id="300"/>
            <p14:sldId id="281"/>
            <p14:sldId id="301"/>
            <p14:sldId id="282"/>
            <p14:sldId id="302"/>
            <p14:sldId id="283"/>
            <p14:sldId id="284"/>
            <p14:sldId id="285"/>
            <p14:sldId id="286"/>
            <p14:sldId id="287"/>
            <p14:sldId id="303"/>
            <p14:sldId id="288"/>
            <p14:sldId id="304"/>
            <p14:sldId id="289"/>
            <p14:sldId id="311"/>
            <p14:sldId id="312"/>
            <p14:sldId id="313"/>
            <p14:sldId id="314"/>
            <p14:sldId id="315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3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reason this particular partition gave the proper area is that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increases without bound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width of the largest subinterval approaches zero.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0691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This observation was </a:t>
            </a:r>
            <a:r>
              <a:rPr lang="en-US" sz="3200" b="1" dirty="0"/>
              <a:t>a key feature of the development of </a:t>
            </a:r>
            <a:r>
              <a:rPr lang="en-US" sz="3200" b="1" dirty="0">
                <a:solidFill>
                  <a:srgbClr val="C00000"/>
                </a:solidFill>
              </a:rPr>
              <a:t>definite integrals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69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7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our previous lectures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limit of a sum was used to define the area of a region in the plane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3200" b="1" dirty="0" smtClean="0"/>
                  <a:t>Finding </a:t>
                </a:r>
                <a:r>
                  <a:rPr lang="en-US" sz="3200" b="1" dirty="0"/>
                  <a:t>area by this means is only one of many applications involving the limit of a sum.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7782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similar approach can be used to determine quantities as diverse as 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</a:t>
                </a:r>
                <a:r>
                  <a:rPr lang="en-US" sz="3200" b="1" dirty="0" smtClean="0"/>
                  <a:t>rc lengths</a:t>
                </a:r>
                <a:endParaRPr lang="en-US" sz="3200" b="1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average values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centroids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volumes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work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surface </a:t>
                </a:r>
                <a:r>
                  <a:rPr lang="en-US" sz="3200" b="1" dirty="0" smtClean="0"/>
                  <a:t>areas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etc.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443198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of Riemann Sum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3200" b="1" dirty="0"/>
                  <a:t>be defined on the closed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</m:oMath>
                </a14:m>
                <a:r>
                  <a:rPr lang="en-US" sz="3200" b="1" dirty="0"/>
                  <a:t> be a partition of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𝒂</m:t>
                      </m:r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charset="0"/>
                        </a:rPr>
                        <m:t>&lt;…&lt;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𝒏</m:t>
                          </m:r>
                        </m:sub>
                      </m:sSub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/>
                  <a:t> is the width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2800" b="1" i="0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subinterval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𝒊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319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6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" y="0"/>
                <a:ext cx="9144001" cy="505253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of Riemann Sum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any point in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28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 smtClean="0"/>
                  <a:t> subinterval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sum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𝒊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800" b="1" dirty="0" smtClean="0">
                  <a:ea typeface="Cambria Math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</a:t>
                </a:r>
                <a:r>
                  <a:rPr lang="en-US" sz="3200" b="1" dirty="0"/>
                  <a:t>called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Riemann sum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3200" b="1" dirty="0"/>
                  <a:t>for the partition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0"/>
                <a:ext cx="9144001" cy="50525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the definition of a Riemann sum given above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note that the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3200" b="1" dirty="0"/>
                  <a:t>has no </a:t>
                </a:r>
                <a:r>
                  <a:rPr lang="en-US" sz="3200" b="1" dirty="0" smtClean="0"/>
                  <a:t>restriction </a:t>
                </a:r>
                <a:r>
                  <a:rPr lang="en-US" sz="3200" b="1" dirty="0"/>
                  <a:t>other than being defined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054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sums we discussed in our previous </a:t>
                </a:r>
                <a:r>
                  <a:rPr lang="en-US" sz="3200" b="1" dirty="0" smtClean="0"/>
                  <a:t>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 </a:t>
                </a:r>
                <a:r>
                  <a:rPr lang="en-US" sz="3200" b="1" dirty="0"/>
                  <a:t>are examples of Riemann sums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there are more general Riemann sums than those covered there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417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66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width of the largest subinterval of a partition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norm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the partition and is denoted by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∆</m:t>
                        </m:r>
                      </m:e>
                    </m:d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31866"/>
                <a:ext cx="9144000" cy="297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every subinterval is of equal width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 the partition is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regular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and the norm is denoted by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31866"/>
                <a:ext cx="9144000" cy="2972737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491805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the number of subintervals in a partition approaches infinity as the norm of the partition approaches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 (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→∞</m:t>
                    </m:r>
                    <m:r>
                      <m:rPr>
                        <m:nor/>
                      </m:rPr>
                      <a:rPr lang="en-US" sz="3200" b="1" i="0" smtClean="0">
                        <a:solidFill>
                          <a:srgbClr val="0070C0"/>
                        </a:solidFill>
                        <a:latin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en-US" sz="3200" b="1" dirty="0"/>
                      <m:t>as</m:t>
                    </m:r>
                    <m:r>
                      <m:rPr>
                        <m:nor/>
                      </m:rPr>
                      <a:rPr lang="en-US" sz="3200" b="1" i="0" dirty="0" smtClean="0"/>
                      <m:t>  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∆</m:t>
                        </m:r>
                      </m:e>
                    </m:d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1805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309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a general partition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norm is related to the number of subintervals of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the following way: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30975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7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69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converse of the above statement is not true.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the partition </a:t>
                </a:r>
                <a:r>
                  <a:rPr lang="en-US" sz="3200" b="1" dirty="0" smtClean="0"/>
                  <a:t>of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given </a:t>
                </a:r>
                <a:r>
                  <a:rPr lang="en-US" sz="3200" b="1" dirty="0" smtClean="0"/>
                  <a:t>by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&lt;…&lt;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69155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04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22845"/>
            <a:ext cx="4572000" cy="27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165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letting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approach infinity does not </a:t>
                </a:r>
                <a:r>
                  <a:rPr lang="en-US" sz="3200" b="1" dirty="0" smtClean="0"/>
                  <a:t>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approach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654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22947"/>
                <a:ext cx="9144000" cy="2535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define the definite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consider the limit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𝐥𝐢𝐦</m:t>
                          </m:r>
                        </m:e>
                        <m:lim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∆</m:t>
                              </m:r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lim>
                      </m:limLow>
                      <m:nary>
                        <m:naryPr>
                          <m:chr m:val="∑"/>
                          <m:limLoc m:val="subSu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2947"/>
                <a:ext cx="9144000" cy="2535053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shown in the Figure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for any positive value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norm of the </a:t>
                </a:r>
                <a:r>
                  <a:rPr lang="en-US" sz="3200" b="1" dirty="0" smtClean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 smtClean="0"/>
                  <a:t>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7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67000"/>
            <a:ext cx="91440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54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Integration:</a:t>
            </a:r>
          </a:p>
          <a:p>
            <a:pPr>
              <a:lnSpc>
                <a:spcPct val="150000"/>
              </a:lnSpc>
            </a:pP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Riemann Sums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58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222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 of Definite Integral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defined on the closed interval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/>
                  <a:t>and the limit of Riemann sums over partitions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</m:oMath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charset="0"/>
                                </a:rPr>
                                <m:t>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0">
                                  <a:latin typeface="Cambria Math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exists (as described above)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said to be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integrable </a:t>
                </a:r>
                <a:r>
                  <a:rPr lang="en-US" sz="2800" b="1" dirty="0"/>
                  <a:t>on</a:t>
                </a:r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[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2800" b="1" i="1">
                        <a:latin typeface="Cambria Math" charset="0"/>
                      </a:rPr>
                      <m:t>,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28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and the limit (given above) is denoted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226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1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limit (given above) </a:t>
                </a:r>
                <a:r>
                  <a:rPr lang="en-US" sz="3200" b="1" dirty="0"/>
                  <a:t>is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definite integral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lower limit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integration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upper limit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integration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1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</a:t>
                </a:r>
                <a:r>
                  <a:rPr lang="en-US" sz="3200" b="1" dirty="0"/>
                  <a:t>is important to note that definite integrals and indefinite integrals are different concepts:</a:t>
                </a:r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definite integral is a </a:t>
                </a:r>
                <a:r>
                  <a:rPr lang="en-US" sz="3200" b="1" dirty="0" smtClean="0"/>
                  <a:t>number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An indefinite integral is a family of </a:t>
                </a:r>
                <a:r>
                  <a:rPr lang="en-US" sz="3200" b="1" dirty="0" smtClean="0"/>
                  <a:t>functions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3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1. Continuity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Implies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Integrability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a function continuous on the closed interval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integrable on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there exists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25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2. Evaluating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Definite Integral as a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Limit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the definite integral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25040"/>
              </a:xfrm>
              <a:prstGeom prst="rect">
                <a:avLst/>
              </a:prstGeom>
              <a:blipFill rotWithShape="0"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06892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latin typeface="Cambria Math" charset="0"/>
                      </a:rPr>
                      <m:t>𝟐</m:t>
                    </m:r>
                    <m:r>
                      <a:rPr lang="en-US" sz="32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integrable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because it is continuous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6892"/>
                <a:ext cx="9144000" cy="2970108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definition of integrability implies that any partition whose norm approaches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 can be used to determine the limit.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157092"/>
                <a:ext cx="9144000" cy="3243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computational </a:t>
                </a:r>
                <a:r>
                  <a:rPr lang="en-US" sz="3200" b="1" dirty="0" smtClean="0"/>
                  <a:t>convenience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define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subdividing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subintervals of equal width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=∆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𝒂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57092"/>
                <a:ext cx="9144000" cy="324370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9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/>
                  <a:t> as the right endpoint of each subinterval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𝒂</m:t>
                      </m:r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0">
                          <a:latin typeface="Cambria Math" charset="0"/>
                        </a:rPr>
                        <m:t>𝐢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∆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=−</m:t>
                      </m:r>
                      <m:r>
                        <a:rPr lang="en-US" sz="3200" b="1" i="1">
                          <a:latin typeface="Cambria Math" charset="0"/>
                        </a:rPr>
                        <m:t>𝟐</m:t>
                      </m:r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>
                            <a:rPr lang="en-US" sz="3200" b="1" i="0">
                              <a:latin typeface="Cambria Math" charset="0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99090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723081"/>
                <a:ext cx="9144000" cy="2296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the definite integral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𝒙𝒅𝒙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3081"/>
                <a:ext cx="9144000" cy="2296719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685800"/>
                <a:ext cx="9144000" cy="2996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29968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643070"/>
                <a:ext cx="9144000" cy="298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3070"/>
                <a:ext cx="9144000" cy="2986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4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definite integral in this example is negative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does not represent the area of the region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56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475771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Definite integrals </a:t>
                </a:r>
                <a:r>
                  <a:rPr lang="en-US" sz="3200" b="1" dirty="0" smtClean="0"/>
                  <a:t>can be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Positive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Negative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Zero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4757715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3205" r="-3205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68" y="1"/>
            <a:ext cx="4301932" cy="3886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a definite integral to be interpreted as an area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(integrand) must be continuous and nonnegative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as stated in the next theorem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2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definition of area given before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partitions </a:t>
                </a:r>
                <a:r>
                  <a:rPr lang="en-US" sz="3200" b="1" dirty="0" smtClean="0"/>
                  <a:t>had </a:t>
                </a:r>
                <a:r>
                  <a:rPr lang="en-US" sz="3200" b="1" dirty="0"/>
                  <a:t>subintervals of equal </a:t>
                </a:r>
                <a:r>
                  <a:rPr lang="en-US" sz="3200" b="1" dirty="0" smtClean="0"/>
                  <a:t>width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which </a:t>
                </a:r>
                <a:r>
                  <a:rPr lang="en-US" sz="3200" b="1" dirty="0"/>
                  <a:t>was done only for computational convenience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-5976" y="3276600"/>
            <a:ext cx="9149976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The next example shows that it is not necessary to have subintervals of equal width.</a:t>
            </a:r>
          </a:p>
        </p:txBody>
      </p:sp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621413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2. The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Definite Integral as the Area of a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Region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continuous and nonnegative on the closed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area of the region bounded by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vertical lines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charset="0"/>
                        </a:rPr>
                        <m:t>𝐀𝐫𝐞𝐚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2141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8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4293275"/>
                <a:ext cx="9144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 smtClean="0"/>
                  <a:t>. You can use a definite integral to find the area of the region bounded by the graph of the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the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3275"/>
                <a:ext cx="9144000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3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12" y="116044"/>
            <a:ext cx="4067175" cy="41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5949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Definitions of Two Special Definite Integrals</a:t>
                </a:r>
              </a:p>
              <a:p>
                <a:pPr marL="514350" indent="-514350" algn="just">
                  <a:lnSpc>
                    <a:spcPct val="150000"/>
                  </a:lnSpc>
                  <a:buAutoNum type="arabicPeriod"/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defined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2.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b="1" dirty="0"/>
                  <a:t>is integrable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=−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5949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3. Additive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Interval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Property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integrable on the three closed intervals determined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𝒄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1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larger region can be divided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into two subregions whose intersection is a line segment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" y="2409090"/>
                <a:ext cx="4953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line segment has zero area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 the area of the larger region is equal to the sum of the areas of the two smaller regions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09090"/>
                <a:ext cx="4953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3075" r="-2952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2666344"/>
            <a:ext cx="4114800" cy="41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3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3. Using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Additive Interval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Property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definite integral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35383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28476"/>
                <a:ext cx="9144000" cy="37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split this definite integral </a:t>
                </a:r>
                <a:r>
                  <a:rPr lang="en-US" sz="3200" b="1" dirty="0" smtClean="0"/>
                  <a:t>into </a:t>
                </a:r>
                <a:r>
                  <a:rPr lang="en-US" sz="3200" b="1" dirty="0"/>
                  <a:t>two parts (according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):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(−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8476"/>
                <a:ext cx="9144000" cy="3777124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0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986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Next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consider these two newly obtained definite integrals </a:t>
                </a:r>
                <a:r>
                  <a:rPr lang="en-US" sz="3200" b="1" dirty="0" smtClean="0"/>
                  <a:t>separately: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(−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86989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091681"/>
                <a:ext cx="9144000" cy="2232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sketch the region corresponding to each definite </a:t>
                </a:r>
                <a:r>
                  <a:rPr lang="en-US" sz="3200" b="1" dirty="0" smtClean="0"/>
                  <a:t>integral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and evaluate </a:t>
                </a:r>
                <a:r>
                  <a:rPr lang="en-US" sz="3200" b="1" dirty="0"/>
                  <a:t>each integral using a geometric formula.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16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61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90166"/>
                <a:ext cx="9144000" cy="180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3200" b="1" dirty="0" smtClean="0"/>
                  <a:t>Consider </a:t>
                </a:r>
                <a:r>
                  <a:rPr lang="en-US" sz="3200" b="1" dirty="0"/>
                  <a:t>the definite integral </a:t>
                </a:r>
                <a:endParaRPr lang="en-US" sz="28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(−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0166"/>
                <a:ext cx="9144000" cy="18081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766754"/>
                <a:ext cx="9144000" cy="371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region bounded by the graph of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vertical lines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a trapezoid with an altitude of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1</a:t>
                </a:r>
                <a:r>
                  <a:rPr lang="en-US" sz="3200" b="1" dirty="0"/>
                  <a:t> and parallel bases of lengths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1</a:t>
                </a:r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6754"/>
                <a:ext cx="9144000" cy="371024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9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533400"/>
                <a:ext cx="9144000" cy="394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formula for the area of a trapezoid is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𝒉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we obtain: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(−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>
                          <a:latin typeface="Cambria Math" charset="0"/>
                        </a:rPr>
                        <m:t>𝟏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945054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1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48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Consider the definite integral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48839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743200"/>
                <a:ext cx="9144000" cy="371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region bounded by the graph of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vertical lines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again a trapezoid with an altitude of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1</a:t>
                </a:r>
                <a:r>
                  <a:rPr lang="en-US" sz="3200" b="1" dirty="0"/>
                  <a:t> and parallel bases of lengths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1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371024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A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Partition with Subintervals of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Unequal Widths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region bounded by the graph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800" b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>
                            <a:latin typeface="Cambria Math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for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𝟎</m:t>
                    </m:r>
                    <m:r>
                      <a:rPr lang="en-US" sz="3200" b="1">
                        <a:latin typeface="Cambria Math" charset="0"/>
                      </a:rPr>
                      <m:t>≤</m:t>
                    </m:r>
                    <m:r>
                      <a:rPr lang="en-US" sz="3200" b="1" i="1">
                        <a:latin typeface="Cambria Math" charset="0"/>
                      </a:rPr>
                      <m:t>𝒙</m:t>
                    </m:r>
                    <m:r>
                      <a:rPr lang="en-US" sz="3200" b="1">
                        <a:latin typeface="Cambria Math" charset="0"/>
                      </a:rPr>
                      <m:t>≤</m:t>
                    </m:r>
                    <m:r>
                      <a:rPr lang="en-US" sz="3200" b="1" i="1"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050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2636716"/>
                <a:ext cx="9144000" cy="422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Evaluate </a:t>
                </a:r>
                <a:r>
                  <a:rPr lang="en-US" sz="3200" b="1" dirty="0"/>
                  <a:t>the limit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/>
                  <a:t> is the right endpoint of the partition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sz="2800" b="1" i="1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3200" b="1" dirty="0"/>
                  <a:t>is the width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2800" b="1" i="0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/>
                  <a:t> interval.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6716"/>
                <a:ext cx="9144000" cy="422128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7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948308"/>
                <a:ext cx="9144000" cy="2453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3200" b="1" dirty="0"/>
                  <a:t>By adding the values obtained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obtain the value of the definite integral as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8308"/>
                <a:ext cx="9144000" cy="2453236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0"/>
                <a:ext cx="9144000" cy="376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formula for the area of a trapezoid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𝒉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 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obtain: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𝟏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63466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19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0395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4. Properties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 Definite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are integrable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a constant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functions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)±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are </a:t>
                </a:r>
                <a:r>
                  <a:rPr lang="en-US" sz="3200" b="1" dirty="0" smtClean="0"/>
                  <a:t>integrable </a:t>
                </a:r>
                <a:r>
                  <a:rPr lang="en-US" sz="3200" b="1" dirty="0"/>
                  <a:t>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too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𝒄𝒇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r>
                        <a:rPr lang="en-US" sz="2800" b="1" i="1">
                          <a:latin typeface="Cambria Math" charset="0"/>
                        </a:rPr>
                        <m:t>𝒄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±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𝒈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)]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±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039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405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5. Preservation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Inequality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integrable and nonnegative on the closed interval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charset="0"/>
                        </a:rPr>
                        <m:t>𝟎</m:t>
                      </m:r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≤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405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564021"/>
                <a:ext cx="9144000" cy="329397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𝒈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are integrable on the closed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)≤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𝒈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for every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𝒅𝒙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  <a:ea typeface="Cambria Math"/>
                        </a:rPr>
                        <m:t>≤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64021"/>
                <a:ext cx="9144000" cy="32939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1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assertion of the theorem is illustrated in the following figure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116106"/>
            <a:ext cx="4800600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40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4. Evaluation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 a Definite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40155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69802"/>
                <a:ext cx="9144000" cy="398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According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we can split this definite integral into two parts: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9802"/>
                <a:ext cx="9144000" cy="3983398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51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2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sketch the region corresponding to each definite integral.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Consider </a:t>
                </a:r>
                <a:r>
                  <a:rPr lang="en-US" sz="3200" b="1" dirty="0"/>
                  <a:t>the definite integral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22062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678740"/>
                <a:ext cx="9144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region is a trapezoid with an altitude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and parallel bases of lengths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78740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4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80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formula for the area of a trapezoid is</a:t>
                </a:r>
                <a:r>
                  <a:rPr lang="en-US" sz="2800" b="1" dirty="0"/>
                  <a:t> </a:t>
                </a:r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𝒉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𝟏𝟐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𝟏𝟔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08047"/>
              </a:xfrm>
              <a:prstGeom prst="rect">
                <a:avLst/>
              </a:prstGeom>
              <a:blipFill rotWithShape="0"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4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056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Consider the definite 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region bounded by the given definite integral represents a rectangle of height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and width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56256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440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𝟑</m:t>
                      </m:r>
                      <m:r>
                        <a:rPr lang="en-US" sz="3200" b="1" i="1">
                          <a:latin typeface="Cambria Math" charset="0"/>
                          <a:ea typeface="Cambria Math"/>
                        </a:rPr>
                        <m:t>∙</m:t>
                      </m:r>
                      <m:r>
                        <a:rPr lang="en-US" sz="3200" b="1" i="1">
                          <a:latin typeface="Cambria Math" charset="0"/>
                        </a:rPr>
                        <m:t>𝟐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40155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58149"/>
                <a:ext cx="9144000" cy="3425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Subtracting the values of these two definite integrals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get the resulting definite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value: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 i="1">
                              <a:latin typeface="Cambria Math" charset="0"/>
                            </a:rPr>
                            <m:t>𝒅𝒙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𝟏𝟔</m:t>
                      </m:r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r>
                        <a:rPr lang="en-US" sz="3200" b="1" i="1">
                          <a:latin typeface="Cambria Math" charset="0"/>
                        </a:rPr>
                        <m:t>𝟔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𝟏𝟎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58149"/>
                <a:ext cx="9144000" cy="342504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5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7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5. Evaluation of a Definite Integral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Evaluate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any Riemann sum and the properties of the definite integration.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79202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3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64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width of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𝐢</m:t>
                        </m:r>
                      </m:e>
                      <m:sup>
                        <m:r>
                          <a:rPr lang="en-US" sz="3200" b="1">
                            <a:latin typeface="Cambria Math" charset="0"/>
                          </a:rPr>
                          <m:t>𝐭𝐡</m:t>
                        </m:r>
                      </m:sup>
                    </m:sSup>
                  </m:oMath>
                </a14:m>
                <a:r>
                  <a:rPr lang="en-US" sz="3200" b="1" dirty="0" smtClean="0"/>
                  <a:t> interval </a:t>
                </a:r>
                <a:r>
                  <a:rPr lang="en-US" sz="3200" b="1" dirty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64897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2145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the limit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ra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2145139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0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9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99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1801234"/>
                <a:ext cx="9144000" cy="12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1234"/>
                <a:ext cx="9144000" cy="1212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3283352"/>
                <a:ext cx="9144000" cy="12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352"/>
                <a:ext cx="9144000" cy="1212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731152"/>
                <a:ext cx="9144000" cy="12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1152"/>
                <a:ext cx="9144000" cy="1212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0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87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m:rPr>
                                  <m:brk m:alnAt="25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8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num>
                                        <m:den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8772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438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12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𝐢𝐧</m:t>
                              </m:r>
                            </m:e>
                          </m:nary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p>
                                  <m:r>
                                    <a:rPr lang="en-US" sz="28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𝐢𝐧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  <m:sup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12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82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03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𝟐𝟔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03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11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08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𝟐𝟔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𝟐𝟔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08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2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6670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6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98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98476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37443"/>
                <a:ext cx="9144000" cy="96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37443"/>
                <a:ext cx="9144000" cy="9679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6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𝒇</m:t>
                    </m:r>
                    <m:r>
                      <a:rPr lang="en-US" sz="3200" b="1" i="1">
                        <a:latin typeface="Cambria Math" charset="0"/>
                      </a:rPr>
                      <m:t>(</m:t>
                    </m:r>
                    <m:r>
                      <a:rPr lang="en-US" sz="3200" b="1" i="1"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and the rectangles are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828800"/>
            <a:ext cx="56292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95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One of examples from the previous lecture involved evaluating the area of the region bounded by the graph of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401" r="-1667" b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04917"/>
                <a:ext cx="4953000" cy="189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computed area of the region was found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4917"/>
                <a:ext cx="4953000" cy="1898020"/>
              </a:xfrm>
              <a:prstGeom prst="rect">
                <a:avLst/>
              </a:prstGeom>
              <a:blipFill rotWithShape="0">
                <a:blip r:embed="rId3"/>
                <a:stretch>
                  <a:fillRect l="-3075" r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959182"/>
            <a:ext cx="3886200" cy="38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86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the square bounded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has </a:t>
                </a:r>
                <a:r>
                  <a:rPr lang="en-US" sz="3200" b="1" dirty="0" smtClean="0"/>
                  <a:t>an area </a:t>
                </a:r>
                <a:r>
                  <a:rPr lang="en-US" sz="3200" b="1" dirty="0"/>
                  <a:t>of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conclude that the area of the region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</a:t>
                </a:r>
                <a:r>
                  <a:rPr lang="en-US" sz="3200" b="1" dirty="0" smtClean="0"/>
                  <a:t>an area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67790"/>
              </a:xfrm>
              <a:prstGeom prst="rect">
                <a:avLst/>
              </a:prstGeom>
              <a:blipFill rotWithShape="0">
                <a:blip r:embed="rId2"/>
                <a:stretch>
                  <a:fillRect l="-1800" t="-2208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agrees with the limit found in this </a:t>
                </a:r>
                <a:r>
                  <a:rPr lang="en-US" sz="3200" b="1" dirty="0" smtClean="0"/>
                  <a:t>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even though we have used a partition </a:t>
                </a:r>
                <a:r>
                  <a:rPr lang="en-US" sz="3200" b="1" dirty="0" smtClean="0"/>
                  <a:t>of subintervals with </a:t>
                </a:r>
                <a:r>
                  <a:rPr lang="en-US" sz="3200" b="1" dirty="0"/>
                  <a:t>unequal widths.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656</TotalTime>
  <Words>1507</Words>
  <Application>Microsoft Office PowerPoint</Application>
  <PresentationFormat>On-screen Show (4:3)</PresentationFormat>
  <Paragraphs>213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130</cp:revision>
  <dcterms:created xsi:type="dcterms:W3CDTF">2006-08-16T00:00:00Z</dcterms:created>
  <dcterms:modified xsi:type="dcterms:W3CDTF">2021-02-18T07:18:37Z</dcterms:modified>
</cp:coreProperties>
</file>